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Montserrat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539617-33AD-439E-9445-69148E40625A}">
  <a:tblStyle styleId="{F0539617-33AD-439E-9445-69148E40625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5.xml"/><Relationship Id="rId66" Type="http://schemas.openxmlformats.org/officeDocument/2006/relationships/font" Target="fonts/MontserratLight-regular.fntdata"/><Relationship Id="rId21" Type="http://schemas.openxmlformats.org/officeDocument/2006/relationships/slide" Target="slides/slide14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Light-italic.fntdata"/><Relationship Id="rId23" Type="http://schemas.openxmlformats.org/officeDocument/2006/relationships/slide" Target="slides/slide16.xml"/><Relationship Id="rId67" Type="http://schemas.openxmlformats.org/officeDocument/2006/relationships/font" Target="fonts/MontserratLight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-bold.fntdata"/><Relationship Id="rId14" Type="http://schemas.openxmlformats.org/officeDocument/2006/relationships/slide" Target="slides/slide7.xml"/><Relationship Id="rId58" Type="http://schemas.openxmlformats.org/officeDocument/2006/relationships/font" Target="fonts/Robot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c0ab7bd6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bc0ab7bd6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c0ab7bd66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3bc0ab7bd66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c0ab7bd66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3bc0ab7bd66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bc0ab7bd66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bc0ab7bd66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c0ab7bd66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bc0ab7bd66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c0ab7bd66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3bc0ab7bd66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c0ab7bd66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bc0ab7bd66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c0ab7bd66_2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bc0ab7bd66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c0ab7bd66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bc0ab7bd66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bc0ab7bd66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bc0ab7bd66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bc0ab7bd66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bc0ab7bd66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c0ab7bd66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bc0ab7bd66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bc0ab7bd66_2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3bc0ab7bd66_2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c0ab7bd66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3bc0ab7bd66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c0ab7bd66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bc0ab7bd66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c0ab7bd66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bc0ab7bd66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bc0ab7bd66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3bc0ab7bd66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c0ab7bd66_2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3bc0ab7bd66_2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bc0ab7bd66_2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bc0ab7bd66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c0ab7bd66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bc0ab7bd66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bc0ab7bd66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3bc0ab7bd66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c0ab7bd66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bc0ab7bd66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c0ab7bd66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bc0ab7bd66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bc0ab7bd66_2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3bc0ab7bd66_2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c0ab7bd66_2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bc0ab7bd66_2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bc0ab7bd66_2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3bc0ab7bd66_2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bc0ab7bd66_2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bc0ab7bd66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bc0ab7bd66_2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bc0ab7bd66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bc0ab7bd66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bc0ab7bd66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c0ab7bd66_2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3bc0ab7bd66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bc0ab7bd66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bc0ab7bd66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bc0ab7bd66_2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3bc0ab7bd66_2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bc0ab7bd66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3bc0ab7bd66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c0ab7bd66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bc0ab7bd66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bc0ab7bd66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3bc0ab7bd66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bc0ab7bd66_2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3bc0ab7bd66_2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3bc0ab7bd66_2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bc0ab7bd66_2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3bc0ab7bd66_2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bc0ab7bd66_2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c0ab7bd66_2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3bc0ab7bd66_2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bc0ab7bd66_2_3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bc0ab7bd66_2_3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bc0ab7bd66_2_3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g3bc0ab7bd66_2_3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bc0ab7bd66_2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bc0ab7bd66_2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bc0ab7bd66_2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3bc0ab7bd66_2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c0ab7bd66_2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bc0ab7bd66_2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c0ab7bd66_2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bc0ab7bd66_2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bc0ab7bd66_2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g3bc0ab7bd66_2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c0ab7bd66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bc0ab7bd6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c0ab7bd66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3bc0ab7bd66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c0ab7bd66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bc0ab7bd6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c0ab7bd66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3bc0ab7bd66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c0ab7bd66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bc0ab7bd66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bc0ab7bd66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bc0ab7bd6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105103" y="33430"/>
            <a:ext cx="89514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6100" lIns="72225" spcFirstLastPara="1" rIns="72225" wrap="square" tIns="361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o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1" type="ftr"/>
          </p:nvPr>
        </p:nvSpPr>
        <p:spPr>
          <a:xfrm>
            <a:off x="87585" y="4954580"/>
            <a:ext cx="86097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758794" y="4949243"/>
            <a:ext cx="341700" cy="1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4.jpg"/><Relationship Id="rId5" Type="http://schemas.openxmlformats.org/officeDocument/2006/relationships/image" Target="../media/image2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5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33.jpg"/><Relationship Id="rId5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32.jpg"/><Relationship Id="rId5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7199" y="749113"/>
            <a:ext cx="2469624" cy="246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/>
        </p:nvSpPr>
        <p:spPr>
          <a:xfrm>
            <a:off x="2424457" y="3218713"/>
            <a:ext cx="429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Weekly Report 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6"/>
          <p:cNvSpPr txBox="1"/>
          <p:nvPr/>
        </p:nvSpPr>
        <p:spPr>
          <a:xfrm>
            <a:off x="2924413" y="3772825"/>
            <a:ext cx="32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Date: </a:t>
            </a:r>
            <a:r>
              <a:rPr b="0" i="0" lang="en" sz="12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14th Jan- 20th Jan 2026</a:t>
            </a:r>
            <a:endParaRPr b="0" i="0" sz="1200" u="none" cap="none" strike="noStrike">
              <a:solidFill>
                <a:srgbClr val="000000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/>
        </p:nvSpPr>
        <p:spPr>
          <a:xfrm>
            <a:off x="788700" y="4045050"/>
            <a:ext cx="787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January recorded a strong increase in new followers, reflecting steady and positive audience growth. This momentum was primarily driven by Sale-led content, along with the Wedding Sprint and modern man, which successfully captured audience interest.</a:t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35"/>
          <p:cNvSpPr txBox="1"/>
          <p:nvPr>
            <p:ph type="title"/>
          </p:nvPr>
        </p:nvSpPr>
        <p:spPr>
          <a:xfrm>
            <a:off x="116697" y="0"/>
            <a:ext cx="945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Month on Month Follower Growth Chart (Instagram)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5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0057" y="572700"/>
            <a:ext cx="6003892" cy="347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5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1st  Jan- 20th  Dec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432125" y="0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Week on Week Follower Growth Chart (Instagram)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6"/>
          <p:cNvSpPr txBox="1"/>
          <p:nvPr/>
        </p:nvSpPr>
        <p:spPr>
          <a:xfrm>
            <a:off x="788700" y="4045050"/>
            <a:ext cx="787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</a:t>
            </a: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Weekly follower growth declined, likely due to lower content volume; however, growth is expected to rebound with the rollout of Nuonflex content.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" name="Google Shape;179;p36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013" y="795700"/>
            <a:ext cx="8279772" cy="271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6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/>
          <p:nvPr/>
        </p:nvSpPr>
        <p:spPr>
          <a:xfrm>
            <a:off x="576775" y="3968425"/>
            <a:ext cx="769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</a:t>
            </a: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Reach and engagement grew significantly this week, indicating strong content performance, driven primarily by Sale-led content, wedding sprint and modern man that resonated well with audiences.</a:t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7"/>
          <p:cNvSpPr txBox="1"/>
          <p:nvPr>
            <p:ph type="title"/>
          </p:nvPr>
        </p:nvSpPr>
        <p:spPr>
          <a:xfrm>
            <a:off x="681300" y="9320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and Engagement without Video Views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37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7184" y="870800"/>
            <a:ext cx="5009616" cy="309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7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/>
        </p:nvSpPr>
        <p:spPr>
          <a:xfrm>
            <a:off x="775000" y="4087350"/>
            <a:ext cx="727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This week saw an increase in both reach and video engagement, driven by Sale-led content reaching up to 18M views, along with strong performance from the Wedding Sprint, which captured audience interest.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8"/>
          <p:cNvSpPr txBox="1"/>
          <p:nvPr>
            <p:ph type="title"/>
          </p:nvPr>
        </p:nvSpPr>
        <p:spPr>
          <a:xfrm>
            <a:off x="6813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and Engagement with Video Views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Google Shape;195;p38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2074" y="777600"/>
            <a:ext cx="5339851" cy="3132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5272450" y="1192200"/>
            <a:ext cx="8949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22,285,852</a:t>
            </a:r>
            <a:endParaRPr b="0" i="0" sz="900" u="none" cap="none" strike="noStrike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/>
        </p:nvSpPr>
        <p:spPr>
          <a:xfrm>
            <a:off x="527275" y="3847313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This week, the engagement rate for video views increased nearly sixfold, driven by strong engagement on Sale-led content that effectively captured audience attention.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9"/>
          <p:cNvSpPr txBox="1"/>
          <p:nvPr>
            <p:ph type="title"/>
          </p:nvPr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 Rate (With Video Views)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9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8724" y="694425"/>
            <a:ext cx="6246549" cy="315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 Rate (Without Video Views)</a:t>
            </a:r>
            <a:r>
              <a:rPr lang="en" sz="25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>
              <a:solidFill>
                <a:srgbClr val="0139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40"/>
          <p:cNvSpPr txBox="1"/>
          <p:nvPr/>
        </p:nvSpPr>
        <p:spPr>
          <a:xfrm>
            <a:off x="508225" y="3974413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b="0" i="0" lang="en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Reach and engagement rate declined this week, primarily due to lower content volume and underperformance of newness-led content. However, Sale-led content helped offset the dip and supported overall performance.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2" name="Google Shape;212;p4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1213" y="691225"/>
            <a:ext cx="5441574" cy="323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0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/>
        </p:nvSpPr>
        <p:spPr>
          <a:xfrm>
            <a:off x="670425" y="4003463"/>
            <a:ext cx="8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views saw a significant increase this week, driven primarily by Sale-led content that crossed 18M views and captured maximum audience attention. The Wedding Sprint also performed strongly, contributing to overall viewership growth.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Views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4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6950" y="680425"/>
            <a:ext cx="5870075" cy="31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/>
          <p:nvPr>
            <p:ph type="title"/>
          </p:nvPr>
        </p:nvSpPr>
        <p:spPr>
          <a:xfrm>
            <a:off x="221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Clicks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42"/>
          <p:cNvSpPr txBox="1"/>
          <p:nvPr/>
        </p:nvSpPr>
        <p:spPr>
          <a:xfrm>
            <a:off x="706800" y="3935463"/>
            <a:ext cx="773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b="1" i="0" lang="en" sz="1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Link clicks declined this week, primarily due to underperforming Tap-to-Shop stories that did not resonate strongly with audiences. 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42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850" y="777600"/>
            <a:ext cx="5107107" cy="315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2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title"/>
          </p:nvPr>
        </p:nvSpPr>
        <p:spPr>
          <a:xfrm>
            <a:off x="221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Profile Activity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43"/>
          <p:cNvSpPr txBox="1"/>
          <p:nvPr/>
        </p:nvSpPr>
        <p:spPr>
          <a:xfrm>
            <a:off x="706800" y="3980063"/>
            <a:ext cx="773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Profile activity grew this week, primarily fueled by Sale-led videos that effectively directed audience traffic to the profile. 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43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2776" y="777600"/>
            <a:ext cx="5179230" cy="320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3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/>
        </p:nvSpPr>
        <p:spPr>
          <a:xfrm>
            <a:off x="3117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 Post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44"/>
          <p:cNvSpPr txBox="1"/>
          <p:nvPr/>
        </p:nvSpPr>
        <p:spPr>
          <a:xfrm>
            <a:off x="2931800" y="3977275"/>
            <a:ext cx="586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Sale period generated significant excitement, with the ‘30% Off’ video effectively capturing audience interest and driving strong engagement.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44"/>
          <p:cNvSpPr txBox="1"/>
          <p:nvPr/>
        </p:nvSpPr>
        <p:spPr>
          <a:xfrm>
            <a:off x="2931800" y="930000"/>
            <a:ext cx="2243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Views: 3,726,728</a:t>
            </a:r>
            <a:endParaRPr b="0" i="0" sz="1700" u="none" cap="none" strike="noStrike">
              <a:solidFill>
                <a:srgbClr val="1C2B33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Likes: 43,109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Comments: 196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Shares: 277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Saves: 79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43,661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3,045,916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Eng. Rate w/o VV: 1.43%</a:t>
            </a:r>
            <a:b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 Rate w VV: 123.7%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44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44" title="WhatsApp Image 2026-01-23 at 13.04.57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100" y="792838"/>
            <a:ext cx="2154707" cy="35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idx="4294967295" type="title"/>
          </p:nvPr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Index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7"/>
          <p:cNvSpPr txBox="1"/>
          <p:nvPr>
            <p:ph idx="4294967295" type="body"/>
          </p:nvPr>
        </p:nvSpPr>
        <p:spPr>
          <a:xfrm>
            <a:off x="205875" y="777600"/>
            <a:ext cx="85206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Platforms we use </a:t>
            </a:r>
            <a:br>
              <a:rPr lang="en" sz="15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Overview: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Facebook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Instagram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Linkedin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- YouTube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Competition Analysis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Learnings and Recommendations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/>
        </p:nvSpPr>
        <p:spPr>
          <a:xfrm>
            <a:off x="1486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Least Performing Post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45"/>
          <p:cNvSpPr txBox="1"/>
          <p:nvPr/>
        </p:nvSpPr>
        <p:spPr>
          <a:xfrm>
            <a:off x="2733400" y="3592588"/>
            <a:ext cx="536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 : </a:t>
            </a:r>
            <a:r>
              <a:rPr b="0" i="0" lang="en" sz="11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Hop girl did not perform well mainly due to visuals which may not have aligned closely with audience expectations, resulting in reduced reach and interaction.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45"/>
          <p:cNvSpPr txBox="1"/>
          <p:nvPr/>
        </p:nvSpPr>
        <p:spPr>
          <a:xfrm>
            <a:off x="2733400" y="937813"/>
            <a:ext cx="2118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Views: 29,019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Likes: 116</a:t>
            </a:r>
            <a:b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Comments: 48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Shares: 24</a:t>
            </a:r>
            <a:b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Saves: 10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198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17,605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Eng. Rate w/o VV: 1.12%</a:t>
            </a:r>
            <a:b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 Rate w VV: 165.9%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45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5" name="Google Shape;255;p45" title="WhatsApp Image 2026-01-23 at 13.10.55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792838"/>
            <a:ext cx="2179167" cy="35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/>
        </p:nvSpPr>
        <p:spPr>
          <a:xfrm>
            <a:off x="2677574" y="3867900"/>
            <a:ext cx="64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story featuring women discussing Lolla and showcasing the outfits performed strongly, resonating well with audiences due to its timely relevance.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6"/>
          <p:cNvSpPr txBox="1"/>
          <p:nvPr/>
        </p:nvSpPr>
        <p:spPr>
          <a:xfrm>
            <a:off x="3117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 Story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6"/>
          <p:cNvSpPr txBox="1"/>
          <p:nvPr/>
        </p:nvSpPr>
        <p:spPr>
          <a:xfrm>
            <a:off x="2640050" y="936937"/>
            <a:ext cx="228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Views : 37,073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: 32,062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513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6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4" name="Google Shape;264;p46" title="WhatsApp Image 2026-01-23 at 13.14.33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8100" y="851325"/>
            <a:ext cx="2105787" cy="355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/>
        </p:nvSpPr>
        <p:spPr>
          <a:xfrm>
            <a:off x="2666700" y="3867900"/>
            <a:ext cx="647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Men’s Winter Collection Tap-to-Shop UGC underperformed, primarily due to subpar visuals and limited audience resonance, which resulted in lower engagement and click-throughs.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47"/>
          <p:cNvSpPr txBox="1"/>
          <p:nvPr/>
        </p:nvSpPr>
        <p:spPr>
          <a:xfrm>
            <a:off x="31170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Least Performing Story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7"/>
          <p:cNvSpPr txBox="1"/>
          <p:nvPr/>
        </p:nvSpPr>
        <p:spPr>
          <a:xfrm>
            <a:off x="2640050" y="936937"/>
            <a:ext cx="228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Views : 19,058</a:t>
            </a:r>
            <a:endParaRPr b="0" i="0" sz="11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: 16,035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322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7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p47" title="WhatsApp Image 2026-01-23 at 13.16.41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802675"/>
            <a:ext cx="2267306" cy="355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8"/>
          <p:cNvSpPr txBox="1"/>
          <p:nvPr>
            <p:ph type="title"/>
          </p:nvPr>
        </p:nvSpPr>
        <p:spPr>
          <a:xfrm>
            <a:off x="383300" y="118575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</a:t>
            </a:r>
            <a:endParaRPr b="1" sz="3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7201" y="2141738"/>
            <a:ext cx="1089575" cy="10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 Page Analysis Summary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85" name="Google Shape;285;p49"/>
          <p:cNvGraphicFramePr/>
          <p:nvPr/>
        </p:nvGraphicFramePr>
        <p:xfrm>
          <a:off x="352250" y="66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3193800"/>
                <a:gridCol w="1815800"/>
                <a:gridCol w="1696000"/>
                <a:gridCol w="1189025"/>
              </a:tblGrid>
              <a:tr h="674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Particulars</a:t>
                      </a:r>
                      <a:endParaRPr b="1"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7th Jan- 13th Jan 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(Previous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14th Jan- 20th Jan 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Growth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Posts | Stories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9|44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9|43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0|</a:t>
                      </a: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Followers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723,607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724,606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+999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1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Reach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248,496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287,227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+38,731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Engagement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25,537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39,076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+13,539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Views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260,618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300,457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+39,839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without Video Views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0.35%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0.30%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5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200" u="none" cap="none" strike="noStrike"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 Video Views</a:t>
                      </a:r>
                      <a:endParaRPr sz="1200" u="none" cap="none" strike="noStrike"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10.2%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13.6%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99914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Month-on-Month Follower Growth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5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9863" y="725100"/>
            <a:ext cx="6864268" cy="3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1st Jan- 20th Dec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and Engagement without Video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8" name="Google Shape;298;p5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3575" y="847563"/>
            <a:ext cx="5576850" cy="3448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1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and Engagement with Video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5" name="Google Shape;305;p52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363" y="690388"/>
            <a:ext cx="6085269" cy="3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2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2"/>
          <p:cNvSpPr txBox="1"/>
          <p:nvPr/>
        </p:nvSpPr>
        <p:spPr>
          <a:xfrm>
            <a:off x="5301950" y="936463"/>
            <a:ext cx="894900" cy="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783,973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2"/>
          <p:cNvSpPr txBox="1"/>
          <p:nvPr/>
        </p:nvSpPr>
        <p:spPr>
          <a:xfrm>
            <a:off x="3148175" y="1113500"/>
            <a:ext cx="983400" cy="1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783,973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Total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53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9363" y="725100"/>
            <a:ext cx="6085269" cy="3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/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 Post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2897125" y="1222112"/>
            <a:ext cx="22830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5,337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40</a:t>
            </a:r>
            <a:br>
              <a:rPr b="0" i="0" lang="en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Engagement Rate: 0.74% 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3" name="Google Shape;323;p54" title="WhatsApp Image 2026-01-23 at 13.40.24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225" y="758500"/>
            <a:ext cx="1956024" cy="36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/>
        </p:nvSpPr>
        <p:spPr>
          <a:xfrm>
            <a:off x="148004" y="0"/>
            <a:ext cx="8764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Follower Growth Comparison (Instagram) 2025 - 2026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625800" y="3981925"/>
            <a:ext cx="7892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Year-over-year follower growth recorded a strong uplift this week, driven by improved content performance, newness, and Sale-led content that resonated well with audiences.</a:t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8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8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3263" y="510950"/>
            <a:ext cx="5613474" cy="347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5"/>
          <p:cNvSpPr txBox="1"/>
          <p:nvPr/>
        </p:nvSpPr>
        <p:spPr>
          <a:xfrm>
            <a:off x="0" y="25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Least Performing Post Basis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2954325" y="896862"/>
            <a:ext cx="22830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2,395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11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Eng. Rate: 0.45%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1" name="Google Shape;331;p55" title="WhatsApp Image 2026-01-23 at 13.04.57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775" y="686925"/>
            <a:ext cx="2283000" cy="376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6"/>
          <p:cNvSpPr txBox="1"/>
          <p:nvPr/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Best Performing Story Basis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2956375" y="837474"/>
            <a:ext cx="22830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12,351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42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Eng. Rate: 0.34%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56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56" title="WhatsApp Image 2026-01-23 at 13.43.56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5100" y="731375"/>
            <a:ext cx="2221299" cy="3793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/>
        </p:nvSpPr>
        <p:spPr>
          <a:xfrm>
            <a:off x="0" y="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Least Performing Story on the basis of Reach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2594550" y="1032987"/>
            <a:ext cx="22830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Reach: 2,132</a:t>
            </a:r>
            <a:endParaRPr b="0" i="0" sz="12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Engagement: 8</a:t>
            </a:r>
            <a:b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" sz="12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 Rate: 0.37%</a:t>
            </a:r>
            <a:endParaRPr b="0" i="0" sz="12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57" title="WhatsApp Image 2026-01-23 at 13.16.41.jpe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500" y="880850"/>
            <a:ext cx="2257559" cy="35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414775" y="142720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</a:t>
            </a:r>
            <a:endParaRPr b="1" sz="3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" name="Google Shape;35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3088" y="2053813"/>
            <a:ext cx="1161825" cy="11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62125" y="0"/>
            <a:ext cx="89058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Youtube Page Analysis Summary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60" name="Google Shape;360;p59"/>
          <p:cNvGraphicFramePr/>
          <p:nvPr/>
        </p:nvGraphicFramePr>
        <p:xfrm>
          <a:off x="266800" y="893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028175"/>
                <a:gridCol w="2156925"/>
                <a:gridCol w="2095250"/>
                <a:gridCol w="2240275"/>
              </a:tblGrid>
              <a:tr h="63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Particulars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7th Jan- 13th Jan 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(Previous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14th Jan- 20th Jan 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Difference</a:t>
                      </a:r>
                      <a:endParaRPr b="1" sz="12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6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Channel Subscribers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132,674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132,543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-131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9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YouTube Posts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5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Video Views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30,263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2,938,287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+2,908,024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14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Shorts Views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39,673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16,191,190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+16,151,517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Views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69,936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19,129,477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+19,059,541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Watch Time  (Hours)</a:t>
                      </a:r>
                      <a:endParaRPr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198.6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78,420.7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841"/>
              <a:buFont typeface="Arial"/>
              <a:buNone/>
            </a:pPr>
            <a:r>
              <a:rPr b="1" lang="en" sz="252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Channel Subscribers</a:t>
            </a:r>
            <a:endParaRPr b="1" sz="252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p6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625" y="712200"/>
            <a:ext cx="6157350" cy="3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60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Video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p6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2024" y="659850"/>
            <a:ext cx="6708076" cy="37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Shorts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0" name="Google Shape;380;p62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350" y="700300"/>
            <a:ext cx="7043499" cy="36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2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3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Total Views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63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0125" y="731750"/>
            <a:ext cx="6063759" cy="37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3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>
            <p:ph type="title"/>
          </p:nvPr>
        </p:nvSpPr>
        <p:spPr>
          <a:xfrm>
            <a:off x="0" y="-12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Watch Time (Hours)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4" name="Google Shape;394;p64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627" y="560525"/>
            <a:ext cx="6961500" cy="361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4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 txBox="1"/>
          <p:nvPr/>
        </p:nvSpPr>
        <p:spPr>
          <a:xfrm>
            <a:off x="186500" y="0"/>
            <a:ext cx="90108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Reach and Engagement with Video Views Comparison (Instagram) 2025 - 2026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9"/>
          <p:cNvSpPr txBox="1"/>
          <p:nvPr/>
        </p:nvSpPr>
        <p:spPr>
          <a:xfrm>
            <a:off x="511225" y="4057950"/>
            <a:ext cx="681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year-over-year increase in reach and engagement was driven by higher video views, with Sale-led content delivering the highest impact, reaching up to 18M views, while the Wedding Sprint campaign also performed strongly.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29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9062" y="833050"/>
            <a:ext cx="5685877" cy="326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5"/>
          <p:cNvSpPr txBox="1"/>
          <p:nvPr>
            <p:ph type="title"/>
          </p:nvPr>
        </p:nvSpPr>
        <p:spPr>
          <a:xfrm>
            <a:off x="311700" y="1893575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Competitive Analysis</a:t>
            </a:r>
            <a:endParaRPr b="1" sz="3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6"/>
          <p:cNvSpPr txBox="1"/>
          <p:nvPr>
            <p:ph type="title"/>
          </p:nvPr>
        </p:nvSpPr>
        <p:spPr>
          <a:xfrm>
            <a:off x="12" y="-4"/>
            <a:ext cx="6215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6"/>
              <a:buFont typeface="Helvetica Neue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Campaign Snapshots 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7" name="Google Shape;407;p66"/>
          <p:cNvPicPr preferRelativeResize="0"/>
          <p:nvPr/>
        </p:nvPicPr>
        <p:blipFill rotWithShape="1">
          <a:blip r:embed="rId4">
            <a:alphaModFix/>
          </a:blip>
          <a:srcRect b="18078" l="20870" r="17144" t="20051"/>
          <a:stretch/>
        </p:blipFill>
        <p:spPr>
          <a:xfrm>
            <a:off x="7657400" y="57875"/>
            <a:ext cx="1447600" cy="1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6"/>
          <p:cNvSpPr txBox="1"/>
          <p:nvPr/>
        </p:nvSpPr>
        <p:spPr>
          <a:xfrm>
            <a:off x="4123125" y="1166850"/>
            <a:ext cx="4876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30th anniversary collection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Denim wear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9" name="Google Shape;409;p66" title="WhatsApp Image 2025-10-09 at 2.28.35 PM.jpe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" y="896396"/>
            <a:ext cx="3818324" cy="338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1175" y="0"/>
            <a:ext cx="1562825" cy="6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7"/>
          <p:cNvSpPr txBox="1"/>
          <p:nvPr/>
        </p:nvSpPr>
        <p:spPr>
          <a:xfrm>
            <a:off x="4112225" y="1030600"/>
            <a:ext cx="38391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Linen Collection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67"/>
          <p:cNvSpPr txBox="1"/>
          <p:nvPr>
            <p:ph type="title"/>
          </p:nvPr>
        </p:nvSpPr>
        <p:spPr>
          <a:xfrm>
            <a:off x="12" y="-4"/>
            <a:ext cx="6215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6"/>
              <a:buFont typeface="Helvetica Neue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Campaign Snapshots 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8" name="Google Shape;41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075" y="1123500"/>
            <a:ext cx="3573801" cy="299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8"/>
          <p:cNvSpPr txBox="1"/>
          <p:nvPr/>
        </p:nvSpPr>
        <p:spPr>
          <a:xfrm>
            <a:off x="4621275" y="1655400"/>
            <a:ext cx="37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68"/>
          <p:cNvSpPr txBox="1"/>
          <p:nvPr/>
        </p:nvSpPr>
        <p:spPr>
          <a:xfrm>
            <a:off x="4474025" y="1137875"/>
            <a:ext cx="433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p68"/>
          <p:cNvPicPr preferRelativeResize="0"/>
          <p:nvPr/>
        </p:nvPicPr>
        <p:blipFill rotWithShape="1">
          <a:blip r:embed="rId4">
            <a:alphaModFix/>
          </a:blip>
          <a:srcRect b="27353" l="22464" r="21538" t="25170"/>
          <a:stretch/>
        </p:blipFill>
        <p:spPr>
          <a:xfrm>
            <a:off x="7511875" y="39938"/>
            <a:ext cx="1488050" cy="9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 txBox="1"/>
          <p:nvPr/>
        </p:nvSpPr>
        <p:spPr>
          <a:xfrm>
            <a:off x="4066575" y="1050600"/>
            <a:ext cx="4876800" cy="1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0675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Monochromatic Summer vibes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50th Anniversary Celebration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68"/>
          <p:cNvSpPr txBox="1"/>
          <p:nvPr>
            <p:ph type="title"/>
          </p:nvPr>
        </p:nvSpPr>
        <p:spPr>
          <a:xfrm>
            <a:off x="12" y="-4"/>
            <a:ext cx="6215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6"/>
              <a:buFont typeface="Helvetica Neue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Campaign Snapshots 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9" name="Google Shape;429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828" y="1137874"/>
            <a:ext cx="3473346" cy="29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/>
        </p:nvSpPr>
        <p:spPr>
          <a:xfrm>
            <a:off x="4621275" y="1655400"/>
            <a:ext cx="376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69"/>
          <p:cNvPicPr preferRelativeResize="0"/>
          <p:nvPr/>
        </p:nvPicPr>
        <p:blipFill rotWithShape="1">
          <a:blip r:embed="rId4">
            <a:alphaModFix/>
          </a:blip>
          <a:srcRect b="31912" l="31710" r="31644" t="33336"/>
          <a:stretch/>
        </p:blipFill>
        <p:spPr>
          <a:xfrm>
            <a:off x="7906641" y="-2187"/>
            <a:ext cx="1086433" cy="1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9"/>
          <p:cNvSpPr txBox="1"/>
          <p:nvPr/>
        </p:nvSpPr>
        <p:spPr>
          <a:xfrm>
            <a:off x="4066575" y="1229625"/>
            <a:ext cx="48768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b="0" i="0" lang="en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Studio Resort Capsule Collection </a:t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9"/>
          <p:cNvSpPr txBox="1"/>
          <p:nvPr>
            <p:ph type="title"/>
          </p:nvPr>
        </p:nvSpPr>
        <p:spPr>
          <a:xfrm>
            <a:off x="-1" y="-2179"/>
            <a:ext cx="62157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6"/>
              <a:buFont typeface="Helvetica Neue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Campaign Snapshots </a:t>
            </a:r>
            <a:endParaRPr b="1" sz="2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9" name="Google Shape;439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9775" y="1087700"/>
            <a:ext cx="3544649" cy="29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/>
        </p:nvSpPr>
        <p:spPr>
          <a:xfrm>
            <a:off x="21751" y="5"/>
            <a:ext cx="89514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100" lIns="72225" spcFirstLastPara="1" rIns="72225" wrap="square" tIns="361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Instagram Posts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5" name="Google Shape;445;p70"/>
          <p:cNvGraphicFramePr/>
          <p:nvPr/>
        </p:nvGraphicFramePr>
        <p:xfrm>
          <a:off x="164339" y="141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630725"/>
                <a:gridCol w="769550"/>
                <a:gridCol w="641600"/>
                <a:gridCol w="755950"/>
                <a:gridCol w="665225"/>
                <a:gridCol w="514075"/>
                <a:gridCol w="695475"/>
                <a:gridCol w="786200"/>
                <a:gridCol w="719875"/>
                <a:gridCol w="671100"/>
              </a:tblGrid>
              <a:tr h="200025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INSTAGRAM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Gifs (video)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Stills (image)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Interactions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000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9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No Posts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</a:rPr>
                        <a:t>-25%</a:t>
                      </a:r>
                      <a:endParaRPr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</a:rPr>
                        <a:t>-25%</a:t>
                      </a:r>
                      <a:endParaRPr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Interactions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26,962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47,743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+77.1%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26,962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47,743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+77.1%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 interaction per post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2,246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5,304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+136%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2,246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5,304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+136%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Reach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1,436,380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3,834,148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+166.9%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1,436,380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3,834,148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+166.9%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Video View Rate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130.2%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579.5%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130.2%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579.5%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without video views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1.8%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100.00%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1.8%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6" name="Google Shape;446;p70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</a:t>
            </a:r>
            <a:r>
              <a:rPr b="0" i="0" lang="en" sz="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 14th Jan- 20th Jan 2026</a:t>
            </a:r>
            <a:endParaRPr b="0" i="0" sz="800" u="none" cap="none" strike="noStrike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47" name="Google Shape;447;p70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48" name="Google Shape;448;p70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5238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/>
        </p:nvSpPr>
        <p:spPr>
          <a:xfrm>
            <a:off x="0" y="95345"/>
            <a:ext cx="78867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71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Facebook Posts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5" name="Google Shape;455;p71"/>
          <p:cNvGraphicFramePr/>
          <p:nvPr/>
        </p:nvGraphicFramePr>
        <p:xfrm>
          <a:off x="183675" y="172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585775"/>
                <a:gridCol w="624150"/>
                <a:gridCol w="762850"/>
                <a:gridCol w="743050"/>
                <a:gridCol w="653875"/>
                <a:gridCol w="505275"/>
                <a:gridCol w="683600"/>
                <a:gridCol w="772750"/>
                <a:gridCol w="594425"/>
                <a:gridCol w="772750"/>
              </a:tblGrid>
              <a:tr h="2296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Facebook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Gifs (video)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Stills (image)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Overall Interactions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22960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C%*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No Posts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-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-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Interactions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238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239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+0.42%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238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239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+0.42%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Avg interaction per post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sz="10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Reach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22,919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34,212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+49.3%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22,919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34,212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+49.3%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9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Video View Rate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107.6%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111.6%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107.6%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111.6%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without video views</a:t>
                      </a:r>
                      <a:endParaRPr b="1"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1.03%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0.3%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9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solidFill>
                            <a:srgbClr val="CC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nil</a:t>
                      </a:r>
                      <a:endParaRPr sz="900" u="none" cap="none" strike="noStrike">
                        <a:solidFill>
                          <a:srgbClr val="CC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1.03%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0.3%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6" name="Google Shape;456;p71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57" name="Google Shape;457;p71"/>
          <p:cNvGraphicFramePr/>
          <p:nvPr/>
        </p:nvGraphicFramePr>
        <p:xfrm>
          <a:off x="152400" y="1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58" name="Google Shape;458;p71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56197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/>
        </p:nvSpPr>
        <p:spPr>
          <a:xfrm>
            <a:off x="0" y="0"/>
            <a:ext cx="310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Stories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464" name="Google Shape;464;p72"/>
          <p:cNvGraphicFramePr/>
          <p:nvPr/>
        </p:nvGraphicFramePr>
        <p:xfrm>
          <a:off x="528000" y="111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293825"/>
                <a:gridCol w="808975"/>
                <a:gridCol w="522250"/>
                <a:gridCol w="778275"/>
              </a:tblGrid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Instagram Stories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Interactions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15,177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15,818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+4.2%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Interaction per story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344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376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</a:rPr>
                        <a:t>+9.3%</a:t>
                      </a:r>
                      <a:endParaRPr sz="10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of Stories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44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</a:rPr>
                        <a:t>42</a:t>
                      </a:r>
                      <a:endParaRPr sz="10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</a:rPr>
                        <a:t>-4.5%</a:t>
                      </a:r>
                      <a:endParaRPr sz="10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5" name="Google Shape;465;p72"/>
          <p:cNvGraphicFramePr/>
          <p:nvPr/>
        </p:nvGraphicFramePr>
        <p:xfrm>
          <a:off x="3856525" y="255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218200"/>
                <a:gridCol w="782325"/>
                <a:gridCol w="505050"/>
                <a:gridCol w="75260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Facebook Stories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563C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TW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Change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Interactions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632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642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8761D"/>
                          </a:solidFill>
                        </a:rPr>
                        <a:t>+1.5%</a:t>
                      </a:r>
                      <a:endParaRPr sz="11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Average Interaction per story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14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15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38761D"/>
                          </a:solidFill>
                        </a:rPr>
                        <a:t>+7.1%</a:t>
                      </a:r>
                      <a:endParaRPr sz="1100" u="none" cap="none" strike="noStrike">
                        <a:solidFill>
                          <a:srgbClr val="38761D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7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 of Stories</a:t>
                      </a:r>
                      <a:endParaRPr b="1" sz="10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44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434343"/>
                          </a:solidFill>
                        </a:rPr>
                        <a:t>43</a:t>
                      </a:r>
                      <a:endParaRPr sz="1100" u="none" cap="none" strike="noStrike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solidFill>
                            <a:srgbClr val="FF0000"/>
                          </a:solidFill>
                        </a:rPr>
                        <a:t>-2.2%</a:t>
                      </a:r>
                      <a:endParaRPr sz="11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66" name="Google Shape;466;p72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0" y="7611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Observations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73"/>
          <p:cNvSpPr txBox="1"/>
          <p:nvPr/>
        </p:nvSpPr>
        <p:spPr>
          <a:xfrm>
            <a:off x="245575" y="1129292"/>
            <a:ext cx="8438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Sale videos, including ‘20% Off’ and ‘30% Off’, consistently captured audience attention, generated high video views (up to 18M), and boosted engagement and profile activity.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The Wedding Sprint campaign resonated well with audiences, contributing significantly to reach and video engagement.</a:t>
            </a:r>
            <a:b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Stories featuring Lolla outfits and women discussing them performed well due to timely relevance and context, showing the importance of aligning content with audience interest.</a:t>
            </a:r>
            <a:b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Reach and engagement grew significantly this week, indicating strong content performance. </a:t>
            </a:r>
            <a:b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• Link clicks decreased this week, likely due to lower engagement on Tap to Shop UGC’s.</a:t>
            </a:r>
            <a:endParaRPr b="0" i="0" sz="11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312300" y="572700"/>
            <a:ext cx="8208300" cy="26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Leverage High-Performing Influencers Strategically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Partner with influencers who align closely with the target audience, while avoiding overlapping or repetitive collaborations to prevent content fatigue.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Align Event and Timely Content with Audience Interests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Ensure that event- or holiday-led stories (e.g., Lolla, Holi) are contextually relevant, product-focused, and visually engaging to drive stronger audience resonance.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Capitalize on High-Performing Campaigns for Follower Growth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 campaigns like Wedding Sprint and HOP Kids strategically to maintain steady follower growth and sustain engagement during high-interest periods.</a:t>
            </a:r>
            <a:endParaRPr b="1" i="0" sz="1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74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Recommendations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/>
        </p:nvSpPr>
        <p:spPr>
          <a:xfrm>
            <a:off x="294450" y="100350"/>
            <a:ext cx="84255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Engagement Rate with Video Views Comparison (Instagram) 2025 - 2026</a:t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294450" y="3981925"/>
            <a:ext cx="855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</a:t>
            </a:r>
            <a:r>
              <a:rPr b="0" i="0" lang="en" sz="9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9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294450" y="3981925"/>
            <a:ext cx="855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Year-over-year performance showed a clear uplift, driven primarily by Sale-led content that reached a wide audience, with the wedding sprint campaign also delivering strong result.</a:t>
            </a:r>
            <a:endParaRPr b="0" i="0" sz="10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30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750" y="1010425"/>
            <a:ext cx="5894925" cy="29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414875" y="0"/>
            <a:ext cx="89625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Link Clicks Comparison (Instagram) 2025 v/s 2026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570875" y="4147625"/>
            <a:ext cx="865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Inference: </a:t>
            </a:r>
            <a:r>
              <a:rPr b="0" i="0" lang="en" sz="1000" u="none" cap="none" strike="noStrik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Link clicks declined this period, indicating an opportunity to strengthen user intent and improve click-through performance through more compelling Tap-to-Shop stories.</a:t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31" title="Chart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8475" y="726324"/>
            <a:ext cx="4971951" cy="3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     14th Jan- 20th Jan 2026</a:t>
            </a:r>
            <a:endParaRPr b="0" i="0" sz="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33392"/>
              <a:buFont typeface="Arial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Followers Growth 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32"/>
          <p:cNvSpPr txBox="1"/>
          <p:nvPr/>
        </p:nvSpPr>
        <p:spPr>
          <a:xfrm>
            <a:off x="2027375" y="1882950"/>
            <a:ext cx="60771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Follower Growth counted Manually :</a:t>
            </a:r>
            <a:r>
              <a:rPr b="1" i="0" lang="en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8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{{IG_FOLLOWER_GROWTH}}</a:t>
            </a:r>
            <a:endParaRPr b="1" i="0" sz="18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1395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Note: Follower growth data was manually extracted as the Instagram dashboard is not showing weekly growth insights. </a:t>
            </a:r>
            <a:endParaRPr b="0" i="0" sz="1400" u="none" cap="none" strike="noStrike">
              <a:solidFill>
                <a:srgbClr val="01395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1395C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400" u="none" cap="none" strike="noStrike">
                <a:solidFill>
                  <a:srgbClr val="01395C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Extracted : 20th January 2026  | 12 PM </a:t>
            </a:r>
            <a:endParaRPr b="1" i="0" sz="2100" u="none" cap="none" strike="noStrike">
              <a:solidFill>
                <a:srgbClr val="0139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32"/>
          <p:cNvSpPr txBox="1"/>
          <p:nvPr/>
        </p:nvSpPr>
        <p:spPr>
          <a:xfrm>
            <a:off x="681299" y="4640225"/>
            <a:ext cx="26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Date: </a:t>
            </a:r>
            <a:r>
              <a:rPr b="0" i="0" lang="en" sz="8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{{REPORT_DATE_RANGE}}</a:t>
            </a:r>
            <a:endParaRPr sz="8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/>
          <p:nvPr>
            <p:ph type="title"/>
          </p:nvPr>
        </p:nvSpPr>
        <p:spPr>
          <a:xfrm>
            <a:off x="248700" y="1322200"/>
            <a:ext cx="85206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3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Instagram </a:t>
            </a:r>
            <a:endParaRPr b="1" sz="3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600" y="2099800"/>
            <a:ext cx="1238500" cy="12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43497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Instagram Page Analysis Summary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64" name="Google Shape;164;p34"/>
          <p:cNvGraphicFramePr/>
          <p:nvPr/>
        </p:nvGraphicFramePr>
        <p:xfrm>
          <a:off x="515988" y="785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{F0539617-33AD-439E-9445-69148E40625A}</a:tableStyleId>
              </a:tblPr>
              <a:tblGrid>
                <a:gridCol w="2670475"/>
                <a:gridCol w="1824200"/>
                <a:gridCol w="1806675"/>
                <a:gridCol w="1619775"/>
              </a:tblGrid>
              <a:tr h="61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Particulars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7th Jan- 13th Jan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(Previous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14th Jan- 20th Jan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rgbClr val="595959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(Current Week)</a:t>
                      </a:r>
                      <a:endParaRPr b="1" sz="1000" u="none" cap="none" strike="noStrike">
                        <a:solidFill>
                          <a:srgbClr val="595959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solidFill>
                            <a:schemeClr val="dk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Growth</a:t>
                      </a:r>
                      <a:endParaRPr b="1" sz="1200" u="none" cap="none" strike="noStrike">
                        <a:solidFill>
                          <a:schemeClr val="dk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1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Instagram Posts | Stories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12|44 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9|42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FF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-3|-2</a:t>
                      </a:r>
                      <a:endParaRPr sz="1000" u="none" cap="none" strike="noStrike">
                        <a:solidFill>
                          <a:srgbClr val="FF0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Page Followers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978,756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982,377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+3,621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7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Reach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2,340,187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4,758,134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+2,417,947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Engagement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1,913,649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22,285,852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+20,372,203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Video Views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1,871,510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22,222,291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+20,350,781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Story views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1,051,932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1,091,063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38761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+39,131</a:t>
                      </a:r>
                      <a:endParaRPr sz="1000" u="none" cap="none" strike="noStrike">
                        <a:solidFill>
                          <a:srgbClr val="38761D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without Video Views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1.8%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1.3%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0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chemeClr val="dk2"/>
                          </a:solidFill>
                          <a:highlight>
                            <a:schemeClr val="lt1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Engagement Rate with Video Views</a:t>
                      </a:r>
                      <a:endParaRPr sz="1000" u="none" cap="none" strike="noStrike">
                        <a:solidFill>
                          <a:schemeClr val="dk2"/>
                        </a:solidFill>
                        <a:highlight>
                          <a:schemeClr val="lt1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81.7%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468.3%</a:t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91425" marR="9525" marL="95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